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CDE3C7-1FBE-3726-F1EF-ACE35584316C}" v="87" dt="2020-05-16T15:14:22.541"/>
    <p1510:client id="{3C1C2836-7FD7-46FE-B25D-5F5CB88C4801}" v="1034" dt="2020-05-16T13:34:03.5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8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43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45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576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5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139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52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72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342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032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69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0698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38620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pl-PL">
                <a:solidFill>
                  <a:schemeClr val="tx1"/>
                </a:solidFill>
                <a:cs typeface="Calibri Light"/>
              </a:rPr>
              <a:t>BRACTWO ŚWIĘTEGO JÓZEFA DIECEZJI OPOLSKIEJ</a:t>
            </a:r>
            <a:endParaRPr lang="pl-PL">
              <a:solidFill>
                <a:schemeClr val="tx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38621" y="4739780"/>
            <a:ext cx="3511233" cy="1147054"/>
          </a:xfrm>
        </p:spPr>
        <p:txBody>
          <a:bodyPr anchor="t">
            <a:normAutofit/>
          </a:bodyPr>
          <a:lstStyle/>
          <a:p>
            <a:endParaRPr lang="pl-PL" sz="22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Obraz 4" descr="Obraz zawierający osoba, stojące, mężczyzna, zdjęcie&#10;&#10;Opis wygenerowany przy bardzo wysokim poziomie pewności">
            <a:extLst>
              <a:ext uri="{FF2B5EF4-FFF2-40B4-BE49-F238E27FC236}">
                <a16:creationId xmlns:a16="http://schemas.microsoft.com/office/drawing/2014/main" id="{22DC4400-5E1F-47BF-94D0-A3DFD028A1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31" r="20703" b="-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DF95C03-0C6F-4B1B-8BD5-C7D79AE64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0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Dziękuję za uwagę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C3DBE3-A6E3-4FF4-96D7-4FE4CE2AB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621" y="4739780"/>
            <a:ext cx="3511233" cy="11470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cap="all">
                <a:solidFill>
                  <a:schemeClr val="accent1"/>
                </a:solidFill>
              </a:rPr>
              <a:t>Magdalena Malorny , klasa 7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Obraz 4" descr="Obraz zawierający wewnątrz, stół, pomieszczenie, siedzi&#10;&#10;Opis wygenerowany przy bardzo wysokim poziomie pewności">
            <a:extLst>
              <a:ext uri="{FF2B5EF4-FFF2-40B4-BE49-F238E27FC236}">
                <a16:creationId xmlns:a16="http://schemas.microsoft.com/office/drawing/2014/main" id="{CBA29D96-5119-4E53-BEA5-D9A09DFA9E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89" r="1228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03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13CD7C-01C3-4BDF-BEA8-E400CEDA3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7" y="933450"/>
            <a:ext cx="3249566" cy="2738419"/>
          </a:xfrm>
        </p:spPr>
        <p:txBody>
          <a:bodyPr/>
          <a:lstStyle/>
          <a:p>
            <a:r>
              <a:rPr lang="pl-PL" dirty="0"/>
              <a:t>OGÓLNE INFORMACJE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8A0A18-8A46-4ABA-81E0-52874B7F8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05435" indent="-305435"/>
            <a:r>
              <a:rPr lang="pl-PL" dirty="0"/>
              <a:t>Bractwo Świętego Józefa Diecezji Opolskiej powstało </a:t>
            </a:r>
            <a:r>
              <a:rPr lang="pl-PL" dirty="0">
                <a:ea typeface="+mn-lt"/>
                <a:cs typeface="+mn-lt"/>
              </a:rPr>
              <a:t>1 maja 2012 r. w Jemielnicy.</a:t>
            </a:r>
          </a:p>
          <a:p>
            <a:pPr marL="305435" indent="-305435"/>
            <a:r>
              <a:rPr lang="pl-PL" dirty="0"/>
              <a:t>B</a:t>
            </a:r>
            <a:r>
              <a:rPr lang="pl-PL" dirty="0">
                <a:ea typeface="+mn-lt"/>
                <a:cs typeface="+mn-lt"/>
              </a:rPr>
              <a:t>ractwo jest wspólnotą modlitewno-apostolską, zrzeszającą mężczyzn (duchownych i świeckich), którą przenika i łączy troska o własną formację, jak i o zbawienie środowiska, w którym członkowie żyją oraz pracują.</a:t>
            </a:r>
          </a:p>
          <a:p>
            <a:pPr marL="305435" indent="-305435"/>
            <a:r>
              <a:rPr lang="pl-PL" dirty="0">
                <a:ea typeface="+mn-lt"/>
                <a:cs typeface="+mn-lt"/>
              </a:rPr>
              <a:t> Głównym celem Bractwa świętego Józefa jest uświęcanie członków przez naśladowanie św. Józefa i modlitwa przez jego wstawiennictwo. </a:t>
            </a:r>
          </a:p>
          <a:p>
            <a:pPr marL="305435" indent="-305435"/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6AF492A-9641-4CE4-9D32-B310527C7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9522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4054C8-4DEF-43FD-B564-F08AC2EE0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3403657"/>
          </a:xfrm>
        </p:spPr>
        <p:txBody>
          <a:bodyPr>
            <a:normAutofit/>
          </a:bodyPr>
          <a:lstStyle/>
          <a:p>
            <a:r>
              <a:rPr lang="pl-PL"/>
              <a:t>KTO I JAK MOŻE wstąpić </a:t>
            </a:r>
            <a:r>
              <a:rPr lang="pl-PL" dirty="0"/>
              <a:t>DO BRACTWA ŚWIĘTEGO JÓZEFA?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AA7622-B018-4383-9B8D-0B36A9541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pl-PL" dirty="0">
                <a:ea typeface="+mn-lt"/>
                <a:cs typeface="+mn-lt"/>
              </a:rPr>
              <a:t>Członkiem Bractwa może zostać mężczyzna, katolik, który ukończył 18. rok życia i pragnie prowadzić życie prawdziwie katolickie oraz dobrowolnie włącza się w zadania apostolskie Kościoła. Do Bractwa Świętego Józefa mogą wstępować duchowni, osoby konsekrowane i wierni świeccy.</a:t>
            </a:r>
            <a:endParaRPr lang="pl-PL" dirty="0"/>
          </a:p>
          <a:p>
            <a:pPr marL="305435" indent="-305435"/>
            <a:r>
              <a:rPr lang="pl-PL"/>
              <a:t>Aby ubiegać się o wstąpienie do bractwa należy wypełnić deklarację oraz odesłać ją na adres Bractwa.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06FAF09-E69F-447C-9D70-55CD67753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3642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DDC722-5F3F-481D-975F-9A67FEF0D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Kapituła bractwa świętego Józefa diecezji opolskiej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60B8B9F-042E-4FE0-8865-B7F03A32AB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>
                <a:ea typeface="+mn-lt"/>
                <a:cs typeface="+mn-lt"/>
              </a:rPr>
              <a:t>Do zadań Kapituły należy:</a:t>
            </a:r>
            <a:endParaRPr lang="pl-PL" b="1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D9EB574-3CB3-4F8B-9B4B-8FDF0390B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735552"/>
            <a:ext cx="5522848" cy="3823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>
                <a:ea typeface="+mn-lt"/>
                <a:cs typeface="+mn-lt"/>
              </a:rPr>
              <a:t>-wykonywanie zadań uchwalonych przez Zebranie Ogólne i zatwierdzonych przez Biskupa Opolskiego,</a:t>
            </a:r>
            <a:br>
              <a:rPr lang="pl-PL" dirty="0">
                <a:ea typeface="+mn-lt"/>
                <a:cs typeface="+mn-lt"/>
              </a:rPr>
            </a:br>
            <a:r>
              <a:rPr lang="pl-PL">
                <a:ea typeface="+mn-lt"/>
                <a:cs typeface="+mn-lt"/>
              </a:rPr>
              <a:t>-przygotowanie rocznego sprawozdania z działalności Bractwa,</a:t>
            </a:r>
            <a:br>
              <a:rPr lang="pl-PL" dirty="0">
                <a:ea typeface="+mn-lt"/>
                <a:cs typeface="+mn-lt"/>
              </a:rPr>
            </a:br>
            <a:r>
              <a:rPr lang="pl-PL">
                <a:ea typeface="+mn-lt"/>
                <a:cs typeface="+mn-lt"/>
              </a:rPr>
              <a:t>-przygotowanie programu pracy na rok następny,</a:t>
            </a:r>
            <a:br>
              <a:rPr lang="pl-PL" dirty="0">
                <a:ea typeface="+mn-lt"/>
                <a:cs typeface="+mn-lt"/>
              </a:rPr>
            </a:br>
            <a:r>
              <a:rPr lang="pl-PL">
                <a:ea typeface="+mn-lt"/>
                <a:cs typeface="+mn-lt"/>
              </a:rPr>
              <a:t>-zatwierdzanie rocznego sprawozdania ekonomicznego i programu wydatków na rok następny, przygotowanych przez Skarbnika, zanim zostaną one przedłożone Zebraniu Ogólnemu,</a:t>
            </a:r>
            <a:br>
              <a:rPr lang="pl-PL" dirty="0">
                <a:ea typeface="+mn-lt"/>
                <a:cs typeface="+mn-lt"/>
              </a:rPr>
            </a:br>
            <a:r>
              <a:rPr lang="pl-PL">
                <a:ea typeface="+mn-lt"/>
                <a:cs typeface="+mn-lt"/>
              </a:rPr>
              <a:t>-ustalanie programu spotkania Zebrania Ogólnego,</a:t>
            </a:r>
            <a:br>
              <a:rPr lang="pl-PL" dirty="0">
                <a:ea typeface="+mn-lt"/>
                <a:cs typeface="+mn-lt"/>
              </a:rPr>
            </a:br>
            <a:r>
              <a:rPr lang="pl-PL">
                <a:ea typeface="+mn-lt"/>
                <a:cs typeface="+mn-lt"/>
              </a:rPr>
              <a:t>-podejmowanie, na prośbę członka, decyzji o zwolnieniu go z opłacania składek członkowskich,</a:t>
            </a:r>
            <a:br>
              <a:rPr lang="pl-PL" dirty="0">
                <a:ea typeface="+mn-lt"/>
                <a:cs typeface="+mn-lt"/>
              </a:rPr>
            </a:br>
            <a:r>
              <a:rPr lang="pl-PL">
                <a:ea typeface="+mn-lt"/>
                <a:cs typeface="+mn-lt"/>
              </a:rPr>
              <a:t>-przyjmowanie nowych członków Bractwa,</a:t>
            </a:r>
            <a:br>
              <a:rPr lang="pl-PL" dirty="0">
                <a:ea typeface="+mn-lt"/>
                <a:cs typeface="+mn-lt"/>
              </a:rPr>
            </a:br>
            <a:r>
              <a:rPr lang="pl-PL">
                <a:ea typeface="+mn-lt"/>
                <a:cs typeface="+mn-lt"/>
              </a:rPr>
              <a:t>-podejmowanie decyzji o usunięciu członków Bractwa. </a:t>
            </a:r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65D7601-76DC-43C1-81FB-D0F7D899F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b="1"/>
              <a:t>Skład kapituły na kadencję 2018-2020: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4A18E9E-FCA8-4F84-8ABA-04BD979D326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>
                <a:ea typeface="+mn-lt"/>
                <a:cs typeface="+mn-lt"/>
              </a:rPr>
              <a:t>-Józef Swaczyna, jako prepozyt,</a:t>
            </a:r>
            <a:br>
              <a:rPr lang="pl-PL" dirty="0">
                <a:ea typeface="+mn-lt"/>
                <a:cs typeface="+mn-lt"/>
              </a:rPr>
            </a:br>
            <a:r>
              <a:rPr lang="pl-PL">
                <a:ea typeface="+mn-lt"/>
                <a:cs typeface="+mn-lt"/>
              </a:rPr>
              <a:t>-Henryk Oleś jako zastępca prepozyta,</a:t>
            </a:r>
            <a:br>
              <a:rPr lang="pl-PL" dirty="0">
                <a:ea typeface="+mn-lt"/>
                <a:cs typeface="+mn-lt"/>
              </a:rPr>
            </a:br>
            <a:r>
              <a:rPr lang="pl-PL">
                <a:ea typeface="+mn-lt"/>
                <a:cs typeface="+mn-lt"/>
              </a:rPr>
              <a:t>-Andrzej Toczek jako sekretarz,</a:t>
            </a:r>
            <a:br>
              <a:rPr lang="pl-PL" dirty="0">
                <a:ea typeface="+mn-lt"/>
                <a:cs typeface="+mn-lt"/>
              </a:rPr>
            </a:br>
            <a:r>
              <a:rPr lang="pl-PL">
                <a:ea typeface="+mn-lt"/>
                <a:cs typeface="+mn-lt"/>
              </a:rPr>
              <a:t>-Krystian Wajrauch, jako skarbnik,</a:t>
            </a:r>
          </a:p>
          <a:p>
            <a:pPr marL="0" indent="0">
              <a:buNone/>
            </a:pPr>
            <a:r>
              <a:rPr lang="pl-PL"/>
              <a:t>-</a:t>
            </a:r>
            <a:r>
              <a:rPr lang="pl-PL">
                <a:ea typeface="+mn-lt"/>
                <a:cs typeface="+mn-lt"/>
              </a:rPr>
              <a:t>oraz Delegaci Rejonowi</a:t>
            </a:r>
            <a:endParaRPr lang="pl-PL" dirty="0"/>
          </a:p>
        </p:txBody>
      </p:sp>
      <p:pic>
        <p:nvPicPr>
          <p:cNvPr id="7" name="Obraz 7" descr="Obraz zawierający budynek, zewnętrzne, osoba, stojące&#10;&#10;Opis wygenerowany przy bardzo wysokim poziomie pewności">
            <a:extLst>
              <a:ext uri="{FF2B5EF4-FFF2-40B4-BE49-F238E27FC236}">
                <a16:creationId xmlns:a16="http://schemas.microsoft.com/office/drawing/2014/main" id="{606B0C9C-5417-49C5-93D0-48CB3CE26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650" y="4238327"/>
            <a:ext cx="2870200" cy="1916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9281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FBAF272-EEBB-4907-BE81-26FAA2EE8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0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pl-PL">
                <a:solidFill>
                  <a:schemeClr val="tx1"/>
                </a:solidFill>
              </a:rPr>
              <a:t>modlitwy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1E27244-DF41-46AC-B258-8A76FBC17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1" y="4739780"/>
            <a:ext cx="3511233" cy="1147054"/>
          </a:xfrm>
        </p:spPr>
        <p:txBody>
          <a:bodyPr anchor="t">
            <a:normAutofit/>
          </a:bodyPr>
          <a:lstStyle/>
          <a:p>
            <a:endParaRPr lang="pl-PL" sz="22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Obraz 4" descr="Obraz zawierający wewnątrz, budynek, osoba, stojące&#10;&#10;Opis wygenerowany przy bardzo wysokim poziomie pewności">
            <a:extLst>
              <a:ext uri="{FF2B5EF4-FFF2-40B4-BE49-F238E27FC236}">
                <a16:creationId xmlns:a16="http://schemas.microsoft.com/office/drawing/2014/main" id="{B96507A8-2D0E-43FB-BA18-96974B842F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07" r="8885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03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1DAFA5-357C-4FD7-BA75-F882FF434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7" y="933450"/>
            <a:ext cx="3285852" cy="1838835"/>
          </a:xfrm>
        </p:spPr>
        <p:txBody>
          <a:bodyPr/>
          <a:lstStyle/>
          <a:p>
            <a:r>
              <a:rPr lang="pl-PL">
                <a:ea typeface="+mj-lt"/>
                <a:cs typeface="+mj-lt"/>
              </a:rPr>
              <a:t>Akt poświęcenia się św. Józefowi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55D826-F92E-45D4-B71B-3CE07F498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pl-PL" dirty="0"/>
          </a:p>
          <a:p>
            <a:pPr marL="305435" indent="-305435" algn="just"/>
            <a:r>
              <a:rPr lang="pl-PL">
                <a:ea typeface="+mn-lt"/>
                <a:cs typeface="+mn-lt"/>
              </a:rPr>
              <a:t>Święty Józefie, mój najmilszy Ojcze, po Jezusie i Maryi najdroższy mojemu sercu, Tobie się powierzam i oddaję, jak powierzyli się Twej opiece Boży Syn i Jego Przeczysta Matka. Przyjmij mnie za swoje dziecko, bo ja na całe życie obieram Cię za Ojca, Opiekuna, Obrońcę i Przewodnika mej duszy. O mój najlepszy Ojcze, święty Józefie, prowadź mnie prostą drogą do Jezusa i Maryi. Naucz mnie kochać wszystkich czystą miłością i być gotowym do poświęceń dla bliźnich. Naucz walczyć z pokusami ciała, świata i szatana, i znosić w cichości każdy krzyż, jaki mnie spotka. Naucz pokory i posłuszeństwa woli Bożej. O najdroższy święty Józefie, bądź Piastunem mej duszy, odkupionej Krwią Chrystusa. Czuwaj nade mną, jak strzegłeś Dzieciątka Jezus, a ja Ci przyrzekam wierność, miłość i całkowite posłuszeństwo, bo ufam, że za Twym wstawiennictwem będę zbawiony. Nie patrz na moją nędzę, ale dla miłości Jezusa i Maryi przyjmij mnie pod swą ojcowską opiekę. Amen. </a:t>
            </a:r>
            <a:endParaRPr lang="pl-PL"/>
          </a:p>
          <a:p>
            <a:pPr marL="305435" indent="-305435"/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66164EC-CE0D-4FB9-89F0-21E6D8F77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5" descr="Obraz zawierający osoba, kobieta, mężczyzna, siedzi&#10;&#10;Opis wygenerowany przy bardzo wysokim poziomie pewności">
            <a:extLst>
              <a:ext uri="{FF2B5EF4-FFF2-40B4-BE49-F238E27FC236}">
                <a16:creationId xmlns:a16="http://schemas.microsoft.com/office/drawing/2014/main" id="{A1D8B7AA-C31F-4F6F-939B-E17C5F822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438" y="2899833"/>
            <a:ext cx="2386541" cy="288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9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652436-7648-468A-8A37-F2678976D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47" y="1526117"/>
            <a:ext cx="3491470" cy="2617467"/>
          </a:xfrm>
        </p:spPr>
        <p:txBody>
          <a:bodyPr/>
          <a:lstStyle/>
          <a:p>
            <a:r>
              <a:rPr lang="pl-PL">
                <a:ea typeface="+mj-lt"/>
                <a:cs typeface="+mj-lt"/>
              </a:rPr>
              <a:t>Oddanie się w </a:t>
            </a:r>
            <a:br>
              <a:rPr lang="pl-PL" dirty="0">
                <a:ea typeface="+mj-lt"/>
                <a:cs typeface="+mj-lt"/>
              </a:rPr>
            </a:br>
            <a:r>
              <a:rPr lang="pl-PL">
                <a:ea typeface="+mj-lt"/>
                <a:cs typeface="+mj-lt"/>
              </a:rPr>
              <a:t>opiekę świętemu Józefowi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F5017C-1EFE-4ED5-B0FE-AB32C13F0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05435" indent="-305435"/>
            <a:endParaRPr lang="pl-PL" dirty="0"/>
          </a:p>
          <a:p>
            <a:pPr marL="0" indent="0" algn="just">
              <a:buNone/>
            </a:pPr>
            <a:r>
              <a:rPr lang="pl-PL">
                <a:ea typeface="+mn-lt"/>
                <a:cs typeface="+mn-lt"/>
              </a:rPr>
              <a:t>Ojcze ubogich, o Józefie święty, oto my, ubodzy w święte skarby nieba, my ubodzy w cnoty i łaski, po Maryi błagamy Ciebie, Patronie przemożny u Boga. Wyjednaj nam odpuszczenie grzechów i wstręt do grzechów. Wyproś nam zamiłowanie cnoty, pobożności, cierpliwości i bojaźni Bożej. Uproś nam pomnożenie wiary mocnej i stałej, nadziei niezłomnej i miłości najgorętszej Boga i bliźniego. Jak Józef egipski był wybawicielem swego ludu i kraju, tak i Ty, Patronie, bądź ochroną naszą, pomocą naszą, wybawicielem naszym we wszystkich potrzebach tak duszy jak i ciała. Osłaniaj Kościół nasz święty katolicki, chroń Ojczyznę naszą, broń wszystkie chrześcijańskie stany, a szczególnie broń maluczkich oraz młodzież naszą. Daj nam chleba naszego, daj nam życie czyste, daj śmierć świętą i zbawienie wieczne. Amen.</a:t>
            </a:r>
            <a:endParaRPr lang="pl-PL"/>
          </a:p>
          <a:p>
            <a:pPr marL="0" indent="0" algn="just">
              <a:buNone/>
            </a:pPr>
            <a:br>
              <a:rPr lang="en-US" dirty="0"/>
            </a:br>
            <a:endParaRPr lang="en-US" dirty="0"/>
          </a:p>
          <a:p>
            <a:pPr marL="305435" indent="-305435"/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D518F82-4B3E-4508-B368-DF667F9ED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5" descr="Obraz zawierający wewnątrz, zegar, pomieszczenie, stojące&#10;&#10;Opis wygenerowany przy bardzo wysokim poziomie pewności">
            <a:extLst>
              <a:ext uri="{FF2B5EF4-FFF2-40B4-BE49-F238E27FC236}">
                <a16:creationId xmlns:a16="http://schemas.microsoft.com/office/drawing/2014/main" id="{075ADA59-6FD3-4462-9AA9-0F4451D2C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257" y="4835529"/>
            <a:ext cx="2743200" cy="1831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85545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4FCE010-FDE1-450A-ADED-9928755B9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0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pl-PL">
                <a:solidFill>
                  <a:schemeClr val="tx1"/>
                </a:solidFill>
              </a:rPr>
              <a:t>Audycje radiowe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655899D-47F1-429A-80B3-862545CED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1" y="4739780"/>
            <a:ext cx="3511233" cy="1147054"/>
          </a:xfrm>
        </p:spPr>
        <p:txBody>
          <a:bodyPr anchor="t">
            <a:normAutofit/>
          </a:bodyPr>
          <a:lstStyle/>
          <a:p>
            <a:endParaRPr lang="pl-PL" sz="22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Obraz 5" descr="Obraz zawierający wewnątrz, stół, biurko, siedzi&#10;&#10;Opis wygenerowany przy bardzo wysokim poziomie pewności">
            <a:extLst>
              <a:ext uri="{FF2B5EF4-FFF2-40B4-BE49-F238E27FC236}">
                <a16:creationId xmlns:a16="http://schemas.microsoft.com/office/drawing/2014/main" id="{0696EA0F-7B25-460D-8B0A-8A0C3F5C07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9016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47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026253-850F-4D3E-AC3A-616D2ECA0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pl-PL" b="1"/>
              <a:t>Z ŚWIĘTYM JÓZEFEM ZA PAN BRAT</a:t>
            </a:r>
            <a:endParaRPr lang="pl-PL"/>
          </a:p>
          <a:p>
            <a:endParaRPr lang="pl-PL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4CA679-3546-4E14-8FB8-F57168C3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D16E90-7C64-4C04-A50A-B866A1A92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E4DD59-5AA2-46C6-B6A8-9B4C62D1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0CE81C-67DC-489E-BFFB-877C80B85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budynek, wewnątrz, osoba, stojące&#10;&#10;Opis wygenerowany przy bardzo wysokim poziomie pewności">
            <a:extLst>
              <a:ext uri="{FF2B5EF4-FFF2-40B4-BE49-F238E27FC236}">
                <a16:creationId xmlns:a16="http://schemas.microsoft.com/office/drawing/2014/main" id="{898C3148-B8CB-4189-844A-BACAD670DD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33" b="1"/>
          <a:stretch/>
        </p:blipFill>
        <p:spPr>
          <a:xfrm>
            <a:off x="611392" y="2347105"/>
            <a:ext cx="5074920" cy="3712464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8C9C58-3A18-46C6-BD3D-88B99223D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830" y="2340864"/>
            <a:ext cx="5269977" cy="3634486"/>
          </a:xfrm>
        </p:spPr>
        <p:txBody>
          <a:bodyPr>
            <a:normAutofit/>
          </a:bodyPr>
          <a:lstStyle/>
          <a:p>
            <a:pPr marL="305435" indent="-305435"/>
            <a:r>
              <a:rPr lang="pl-PL" dirty="0">
                <a:ea typeface="+mn-lt"/>
                <a:cs typeface="+mn-lt"/>
              </a:rPr>
              <a:t> W każdą trzecią sobotę miesiąca w diecezjalnym radiu </a:t>
            </a:r>
            <a:r>
              <a:rPr lang="pl-PL" dirty="0" err="1">
                <a:ea typeface="+mn-lt"/>
                <a:cs typeface="+mn-lt"/>
              </a:rPr>
              <a:t>Doxa</a:t>
            </a:r>
            <a:r>
              <a:rPr lang="pl-PL" dirty="0">
                <a:ea typeface="+mn-lt"/>
                <a:cs typeface="+mn-lt"/>
              </a:rPr>
              <a:t> przedstawiciele Bractwa prowadzą wspólną modlitwę różańcową, a po różańcu odbywa się rozmowa z udziałem Braci Józefowych. Audycja nosi wdzięczną nazwę "Z Józefem za pan brat".</a:t>
            </a:r>
          </a:p>
          <a:p>
            <a:pPr marL="305435" indent="-305435"/>
            <a:r>
              <a:rPr lang="pl-PL" dirty="0">
                <a:ea typeface="+mn-lt"/>
                <a:cs typeface="+mn-lt"/>
              </a:rPr>
              <a:t>Różaniec rozpoczyna się o godzinie 20.00. Od 21.00 trwa godzina rozmowa.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641509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Century School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DividendVTI</vt:lpstr>
      <vt:lpstr>BRACTWO ŚWIĘTEGO JÓZEFA DIECEZJI OPOLSKIEJ</vt:lpstr>
      <vt:lpstr>OGÓLNE INFORMACJE</vt:lpstr>
      <vt:lpstr>KTO I JAK MOŻE wstąpić DO BRACTWA ŚWIĘTEGO JÓZEFA?</vt:lpstr>
      <vt:lpstr>Kapituła bractwa świętego Józefa diecezji opolskiej</vt:lpstr>
      <vt:lpstr>modlitwy</vt:lpstr>
      <vt:lpstr>Akt poświęcenia się św. Józefowi</vt:lpstr>
      <vt:lpstr>Oddanie się w  opiekę świętemu Józefowi</vt:lpstr>
      <vt:lpstr>Audycje radiowe</vt:lpstr>
      <vt:lpstr>Z ŚWIĘTYM JÓZEFEM ZA PAN BRAT 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260</cp:revision>
  <dcterms:created xsi:type="dcterms:W3CDTF">2020-05-16T11:49:17Z</dcterms:created>
  <dcterms:modified xsi:type="dcterms:W3CDTF">2020-05-16T15:14:34Z</dcterms:modified>
</cp:coreProperties>
</file>